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7" r:id="rId2"/>
    <p:sldId id="268" r:id="rId3"/>
    <p:sldId id="269" r:id="rId4"/>
    <p:sldId id="266" r:id="rId5"/>
    <p:sldId id="267" r:id="rId6"/>
    <p:sldId id="27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0A58844-9704-4667-8185-A4F169419F25}">
          <p14:sldIdLst>
            <p14:sldId id="257"/>
            <p14:sldId id="268"/>
            <p14:sldId id="269"/>
            <p14:sldId id="266"/>
            <p14:sldId id="267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E2B91-F4DC-43B7-A4E9-CCE265AEF01F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6C8AF-CB68-4437-B292-810948D9C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8708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354683-A1B3-4F78-BE5A-BB4DF412FC9B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9BE59-A277-4519-B12C-DC92D71E4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169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B0DBEA-C1A1-47FD-A16C-A370F218B67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718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02E331-9137-4120-8D3C-2DE7051A59C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31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C0136-EAD9-4E0A-8BB2-7F5491D45B2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057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66738" y="17526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66738" y="39624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6D92F292-8631-4D97-93F1-DFCF93872B3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543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DFD3D-9F42-4C04-922B-B06A0916530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884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14315-3AC9-4EC4-A875-BAB63F68C1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92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D13CC0-4358-4514-B9DC-1A41054A087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264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1B752-58A5-408C-97FD-80A911AF216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70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724C1-2E6E-41F8-A93F-970DE495FD6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703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454EFE-2328-4E3E-B572-2318F3BB46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7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8EE85D-3338-4A2A-A0DD-E853C7B8ADB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758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C19B-C302-4EAA-A8D3-42AE4E510D1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626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CFDB0A-17CB-4C23-8D49-33A3395EC015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392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725" y="-73025"/>
            <a:ext cx="8575675" cy="1216025"/>
          </a:xfrm>
        </p:spPr>
        <p:txBody>
          <a:bodyPr/>
          <a:lstStyle/>
          <a:p>
            <a:r>
              <a:rPr lang="en-US" sz="3200" dirty="0" smtClean="0">
                <a:solidFill>
                  <a:srgbClr val="00B0F0"/>
                </a:solidFill>
              </a:rPr>
              <a:t>Me llamo _______           </a:t>
            </a:r>
            <a:r>
              <a:rPr lang="en-US" sz="3200" smtClean="0">
                <a:solidFill>
                  <a:srgbClr val="00B0F0"/>
                </a:solidFill>
              </a:rPr>
              <a:t>Clase </a:t>
            </a:r>
            <a:r>
              <a:rPr lang="en-US" sz="3200" smtClean="0">
                <a:solidFill>
                  <a:srgbClr val="00B0F0"/>
                </a:solidFill>
              </a:rPr>
              <a:t>602 </a:t>
            </a:r>
            <a:r>
              <a:rPr lang="en-US" sz="3200" dirty="0" smtClean="0">
                <a:solidFill>
                  <a:srgbClr val="00B0F0"/>
                </a:solidFill>
              </a:rPr>
              <a:t/>
            </a:r>
            <a:br>
              <a:rPr lang="en-US" sz="3200" dirty="0" smtClean="0">
                <a:solidFill>
                  <a:srgbClr val="00B0F0"/>
                </a:solidFill>
              </a:rPr>
            </a:br>
            <a:r>
              <a:rPr lang="en-US" sz="3200" dirty="0" smtClean="0">
                <a:solidFill>
                  <a:srgbClr val="00B0F0"/>
                </a:solidFill>
              </a:rPr>
              <a:t>La fecha es el 13 de </a:t>
            </a:r>
            <a:r>
              <a:rPr lang="en-US" sz="3200" dirty="0" err="1" smtClean="0">
                <a:solidFill>
                  <a:srgbClr val="00B0F0"/>
                </a:solidFill>
              </a:rPr>
              <a:t>diciembre</a:t>
            </a:r>
            <a:r>
              <a:rPr lang="en-US" sz="3200" dirty="0" smtClean="0">
                <a:solidFill>
                  <a:srgbClr val="00B0F0"/>
                </a:solidFill>
              </a:rPr>
              <a:t> </a:t>
            </a:r>
            <a:r>
              <a:rPr lang="en-US" sz="3200" dirty="0" smtClean="0">
                <a:solidFill>
                  <a:srgbClr val="00B0F0"/>
                </a:solidFill>
              </a:rPr>
              <a:t>del 2017</a:t>
            </a:r>
            <a:endParaRPr lang="en-US" sz="32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982" y="1143000"/>
            <a:ext cx="9067800" cy="4267200"/>
          </a:xfrm>
        </p:spPr>
        <p:txBody>
          <a:bodyPr/>
          <a:lstStyle/>
          <a:p>
            <a:pPr marL="0" indent="0">
              <a:buNone/>
            </a:pPr>
            <a:r>
              <a:rPr lang="es-ES_tradnl" sz="2800" dirty="0" smtClean="0">
                <a:solidFill>
                  <a:srgbClr val="FF0000"/>
                </a:solidFill>
              </a:rPr>
              <a:t>Propósito #35: </a:t>
            </a:r>
            <a:r>
              <a:rPr lang="es-ES_tradnl" sz="2800" dirty="0" smtClean="0"/>
              <a:t>¿Cómo son los miembros de tu familia?</a:t>
            </a:r>
          </a:p>
          <a:p>
            <a:pPr marL="0" indent="0">
              <a:buNone/>
            </a:pPr>
            <a:r>
              <a:rPr lang="es-ES_tradnl" sz="2800" i="1" dirty="0" smtClean="0">
                <a:solidFill>
                  <a:srgbClr val="00B050"/>
                </a:solidFill>
              </a:rPr>
              <a:t>L.O: To </a:t>
            </a:r>
            <a:r>
              <a:rPr lang="es-ES_tradnl" sz="2800" i="1" dirty="0" err="1" smtClean="0">
                <a:solidFill>
                  <a:srgbClr val="00B050"/>
                </a:solidFill>
              </a:rPr>
              <a:t>practice</a:t>
            </a:r>
            <a:r>
              <a:rPr lang="es-ES_tradnl" sz="2800" i="1" dirty="0" smtClean="0">
                <a:solidFill>
                  <a:srgbClr val="00B050"/>
                </a:solidFill>
              </a:rPr>
              <a:t> </a:t>
            </a:r>
            <a:r>
              <a:rPr lang="es-ES_tradnl" sz="2800" i="1" dirty="0" err="1" smtClean="0">
                <a:solidFill>
                  <a:srgbClr val="00B050"/>
                </a:solidFill>
              </a:rPr>
              <a:t>family</a:t>
            </a:r>
            <a:r>
              <a:rPr lang="es-ES_tradnl" sz="2800" i="1" dirty="0" smtClean="0">
                <a:solidFill>
                  <a:srgbClr val="00B050"/>
                </a:solidFill>
              </a:rPr>
              <a:t> </a:t>
            </a:r>
            <a:r>
              <a:rPr lang="es-ES_tradnl" sz="2800" i="1" dirty="0" err="1" smtClean="0">
                <a:solidFill>
                  <a:srgbClr val="00B050"/>
                </a:solidFill>
              </a:rPr>
              <a:t>vocabulary</a:t>
            </a:r>
            <a:endParaRPr lang="es-ES_tradnl" sz="2800" i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FF0000"/>
                </a:solidFill>
              </a:rPr>
              <a:t>Actividad Inicial: </a:t>
            </a:r>
            <a:r>
              <a:rPr lang="es-ES_tradnl" sz="2800" dirty="0" smtClean="0"/>
              <a:t>COPY and complete </a:t>
            </a:r>
            <a:r>
              <a:rPr lang="es-ES_tradnl" sz="2800" dirty="0" err="1" smtClean="0"/>
              <a:t>with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correct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family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member</a:t>
            </a:r>
            <a:r>
              <a:rPr lang="es-ES_tradnl" sz="2800" dirty="0" smtClean="0"/>
              <a:t> in </a:t>
            </a:r>
            <a:r>
              <a:rPr lang="es-ES_tradnl" sz="2800" dirty="0" err="1" smtClean="0"/>
              <a:t>Spanish</a:t>
            </a:r>
            <a:r>
              <a:rPr lang="es-ES_tradnl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Mi hermano y mi hermana son mis _______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Mi tío y mi tía son mis _______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Mi primo y mi prima son mis 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Mi abuelo y mi abuela son mis 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Mis parientes son mis _______, mis ______ y mis ________</a:t>
            </a:r>
          </a:p>
          <a:p>
            <a:pPr marL="0" indent="0">
              <a:buNone/>
            </a:pPr>
            <a:endParaRPr lang="es-ES_tradnl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90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905000"/>
            <a:ext cx="333375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>
          <a:xfrm>
            <a:off x="1828800" y="433388"/>
            <a:ext cx="2286000" cy="566738"/>
          </a:xfrm>
          <a:noFill/>
          <a:ln/>
        </p:spPr>
        <p:txBody>
          <a:bodyPr/>
          <a:lstStyle/>
          <a:p>
            <a:r>
              <a:rPr lang="es-MX" altLang="en-US" dirty="0">
                <a:solidFill>
                  <a:schemeClr val="hlink"/>
                </a:solidFill>
              </a:rPr>
              <a:t>El pelo</a:t>
            </a:r>
            <a:endParaRPr lang="en-US" altLang="en-US" dirty="0">
              <a:solidFill>
                <a:schemeClr val="hlink"/>
              </a:solidFill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4619625" y="3476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 dirty="0" err="1">
                <a:solidFill>
                  <a:srgbClr val="000000"/>
                </a:solidFill>
              </a:rPr>
              <a:t>Hair</a:t>
            </a:r>
            <a:endParaRPr lang="en-US" altLang="en-US" sz="3200" dirty="0">
              <a:solidFill>
                <a:srgbClr val="000000"/>
              </a:solidFill>
            </a:endParaRP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 flipV="1">
            <a:off x="5181600" y="2133600"/>
            <a:ext cx="1828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5867400" y="3352800"/>
            <a:ext cx="15240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flipH="1">
            <a:off x="1752600" y="4038600"/>
            <a:ext cx="1219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6915150" y="1752600"/>
            <a:ext cx="21526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</a:rPr>
              <a:t>castaño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6610350" y="2209800"/>
            <a:ext cx="25336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0000"/>
                </a:solidFill>
              </a:rPr>
              <a:t>Brown hair</a:t>
            </a:r>
            <a:endParaRPr lang="en-US" altLang="en-US" sz="3200">
              <a:solidFill>
                <a:srgbClr val="000000"/>
              </a:solidFill>
            </a:endParaRPr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6229350" y="46148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</a:rPr>
              <a:t>rubio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6076950" y="50720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0000"/>
                </a:solidFill>
              </a:rPr>
              <a:t>blonde</a:t>
            </a:r>
            <a:endParaRPr lang="en-US" altLang="en-US" sz="3200">
              <a:solidFill>
                <a:srgbClr val="000000"/>
              </a:solidFill>
            </a:endParaRPr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1066800" y="48434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</a:rPr>
              <a:t>rojizo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1143000" y="5257800"/>
            <a:ext cx="29146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0000"/>
                </a:solidFill>
              </a:rPr>
              <a:t>red</a:t>
            </a:r>
            <a:endParaRPr lang="en-US" altLang="en-US" sz="3200">
              <a:solidFill>
                <a:srgbClr val="000000"/>
              </a:solidFill>
            </a:endParaRPr>
          </a:p>
        </p:txBody>
      </p:sp>
      <p:pic>
        <p:nvPicPr>
          <p:cNvPr id="1742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648200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25" name="Rectangle 17"/>
          <p:cNvSpPr>
            <a:spLocks noChangeArrowheads="1"/>
          </p:cNvSpPr>
          <p:nvPr/>
        </p:nvSpPr>
        <p:spPr bwMode="auto">
          <a:xfrm>
            <a:off x="2819400" y="61388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</a:rPr>
              <a:t>negro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5867400" y="62150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0000"/>
                </a:solidFill>
              </a:rPr>
              <a:t>black</a:t>
            </a:r>
            <a:endParaRPr lang="en-US" altLang="en-US" sz="3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13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762000"/>
            <a:ext cx="428625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29000"/>
            <a:ext cx="28575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538" y="3430588"/>
            <a:ext cx="2405062" cy="167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124200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40" name="Rectangle 8"/>
          <p:cNvSpPr>
            <a:spLocks noGrp="1" noChangeArrowheads="1"/>
          </p:cNvSpPr>
          <p:nvPr>
            <p:ph type="title"/>
          </p:nvPr>
        </p:nvSpPr>
        <p:spPr>
          <a:xfrm>
            <a:off x="2286000" y="533400"/>
            <a:ext cx="2286000" cy="566738"/>
          </a:xfrm>
          <a:noFill/>
          <a:ln/>
        </p:spPr>
        <p:txBody>
          <a:bodyPr/>
          <a:lstStyle/>
          <a:p>
            <a:r>
              <a:rPr lang="es-MX" altLang="en-US">
                <a:solidFill>
                  <a:schemeClr val="hlink"/>
                </a:solidFill>
              </a:rPr>
              <a:t>Los ojos</a:t>
            </a:r>
            <a:endParaRPr lang="en-US" altLang="en-US">
              <a:solidFill>
                <a:schemeClr val="hlink"/>
              </a:solidFill>
            </a:endParaRP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4572000" y="533400"/>
            <a:ext cx="22860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000000"/>
                </a:solidFill>
              </a:rPr>
              <a:t>- eyes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533400" y="5453063"/>
            <a:ext cx="25908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336699"/>
                </a:solidFill>
              </a:rPr>
              <a:t>Cafés </a:t>
            </a:r>
            <a:br>
              <a:rPr lang="es-MX" altLang="en-US">
                <a:solidFill>
                  <a:srgbClr val="336699"/>
                </a:solidFill>
              </a:rPr>
            </a:br>
            <a:r>
              <a:rPr lang="es-MX" altLang="en-US">
                <a:solidFill>
                  <a:srgbClr val="336699"/>
                </a:solidFill>
              </a:rPr>
              <a:t>casta</a:t>
            </a:r>
            <a:r>
              <a:rPr lang="en-US" altLang="en-US">
                <a:solidFill>
                  <a:srgbClr val="336699"/>
                </a:solidFill>
              </a:rPr>
              <a:t>ñ</a:t>
            </a:r>
            <a:r>
              <a:rPr lang="es-MX" altLang="en-US">
                <a:solidFill>
                  <a:srgbClr val="336699"/>
                </a:solidFill>
              </a:rPr>
              <a:t>os</a:t>
            </a:r>
            <a:endParaRPr lang="en-US" altLang="en-US">
              <a:solidFill>
                <a:srgbClr val="336699"/>
              </a:solidFill>
            </a:endParaRP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533400" y="6215063"/>
            <a:ext cx="22860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000000"/>
                </a:solidFill>
              </a:rPr>
              <a:t>- brown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3276600" y="5029200"/>
            <a:ext cx="25908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336699"/>
                </a:solidFill>
              </a:rPr>
              <a:t>verdes</a:t>
            </a:r>
            <a:endParaRPr lang="en-US" altLang="en-US">
              <a:solidFill>
                <a:srgbClr val="336699"/>
              </a:solidFill>
            </a:endParaRP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3048000" y="5638800"/>
            <a:ext cx="22860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000000"/>
                </a:solidFill>
              </a:rPr>
              <a:t>- green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6324600" y="4953000"/>
            <a:ext cx="25908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336699"/>
                </a:solidFill>
              </a:rPr>
              <a:t>azules</a:t>
            </a:r>
            <a:endParaRPr lang="en-US" altLang="en-US">
              <a:solidFill>
                <a:srgbClr val="336699"/>
              </a:solidFill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6172200" y="5562600"/>
            <a:ext cx="22860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000000"/>
                </a:solidFill>
              </a:rPr>
              <a:t>blue</a:t>
            </a:r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16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915400" cy="5562600"/>
          </a:xfrm>
        </p:spPr>
        <p:txBody>
          <a:bodyPr/>
          <a:lstStyle/>
          <a:p>
            <a:pPr lvl="0"/>
            <a:r>
              <a:rPr lang="en-US" sz="2400" dirty="0"/>
              <a:t>You will be creating an </a:t>
            </a:r>
            <a:r>
              <a:rPr lang="en-US" sz="2400" b="1" dirty="0"/>
              <a:t>“extraordinary”</a:t>
            </a:r>
            <a:r>
              <a:rPr lang="en-US" sz="2400" dirty="0"/>
              <a:t> FAMILY TREE.  Let your imagination take control. You may use historical figures, cartoons, videogame characters, celebrities, etc. However, YOU ARE THE MAIN MEMBER; so all relatives must be titled in relation to you. Make up your family name and make sure that the tree is related to you with name and all.</a:t>
            </a:r>
          </a:p>
          <a:p>
            <a:r>
              <a:rPr lang="en-US" sz="2400" dirty="0"/>
              <a:t> </a:t>
            </a:r>
            <a:r>
              <a:rPr lang="en-US" sz="2400" dirty="0" smtClean="0"/>
              <a:t>You </a:t>
            </a:r>
            <a:r>
              <a:rPr lang="en-US" sz="2400" dirty="0"/>
              <a:t>must include:</a:t>
            </a:r>
          </a:p>
          <a:p>
            <a:pPr marL="0" lvl="0" indent="0">
              <a:buNone/>
            </a:pPr>
            <a:r>
              <a:rPr lang="en-US" sz="2400" dirty="0" smtClean="0"/>
              <a:t>          TITLE:  </a:t>
            </a:r>
            <a:r>
              <a:rPr lang="en-US" sz="2400" b="1" dirty="0" smtClean="0">
                <a:solidFill>
                  <a:srgbClr val="0000FF"/>
                </a:solidFill>
              </a:rPr>
              <a:t>La </a:t>
            </a:r>
            <a:r>
              <a:rPr lang="en-US" sz="2400" b="1" dirty="0" err="1">
                <a:solidFill>
                  <a:srgbClr val="0000FF"/>
                </a:solidFill>
              </a:rPr>
              <a:t>familia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i="1" u="sng" dirty="0">
                <a:solidFill>
                  <a:srgbClr val="0000FF"/>
                </a:solidFill>
              </a:rPr>
              <a:t>(name of family)</a:t>
            </a:r>
            <a:endParaRPr lang="en-US" sz="2400" dirty="0">
              <a:solidFill>
                <a:srgbClr val="0000FF"/>
              </a:solidFill>
            </a:endParaRPr>
          </a:p>
          <a:p>
            <a:r>
              <a:rPr lang="en-US" sz="2400" dirty="0"/>
              <a:t>You must include:</a:t>
            </a:r>
          </a:p>
          <a:p>
            <a:pPr marL="457200" lvl="1" indent="0">
              <a:buNone/>
            </a:pPr>
            <a:r>
              <a:rPr lang="en-US" sz="2400" dirty="0" smtClean="0"/>
              <a:t>Grandparents, Parents, Children (siblings), Aunts </a:t>
            </a:r>
            <a:r>
              <a:rPr lang="en-US" sz="2400" dirty="0"/>
              <a:t>&amp; </a:t>
            </a:r>
            <a:r>
              <a:rPr lang="en-US" sz="2400" dirty="0" err="1" smtClean="0"/>
              <a:t>Uncles,Cousins,Pet</a:t>
            </a:r>
            <a:r>
              <a:rPr lang="en-US" sz="2400" dirty="0" smtClean="0"/>
              <a:t>(s</a:t>
            </a:r>
            <a:r>
              <a:rPr lang="en-US" sz="2400" dirty="0"/>
              <a:t>) </a:t>
            </a:r>
            <a:r>
              <a:rPr lang="en-US" sz="2400" i="1" dirty="0"/>
              <a:t>(optional)</a:t>
            </a:r>
            <a:endParaRPr lang="en-US" sz="2400" dirty="0"/>
          </a:p>
          <a:p>
            <a:r>
              <a:rPr lang="en-US" sz="2400" dirty="0"/>
              <a:t>Must have a picture for each family member.</a:t>
            </a:r>
          </a:p>
          <a:p>
            <a:r>
              <a:rPr lang="en-US" sz="2400" dirty="0"/>
              <a:t>Label all of the FAMILY MEMBER TITLES &amp; their </a:t>
            </a:r>
            <a:r>
              <a:rPr lang="en-US" sz="2400" dirty="0" smtClean="0"/>
              <a:t>names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685800"/>
            <a:ext cx="9144000" cy="1143000"/>
          </a:xfrm>
        </p:spPr>
        <p:txBody>
          <a:bodyPr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Mini-Proyecto: </a:t>
            </a:r>
            <a:r>
              <a:rPr lang="en-US" sz="2800" b="1" u="sng" dirty="0" smtClean="0">
                <a:solidFill>
                  <a:srgbClr val="FF0000"/>
                </a:solidFill>
              </a:rPr>
              <a:t>Una </a:t>
            </a:r>
            <a:r>
              <a:rPr lang="en-US" sz="2800" b="1" u="sng" dirty="0" err="1" smtClean="0">
                <a:solidFill>
                  <a:srgbClr val="FF0000"/>
                </a:solidFill>
              </a:rPr>
              <a:t>familia</a:t>
            </a:r>
            <a:r>
              <a:rPr lang="en-US" sz="2800" b="1" u="sng" dirty="0" smtClean="0">
                <a:solidFill>
                  <a:srgbClr val="FF0000"/>
                </a:solidFill>
              </a:rPr>
              <a:t> </a:t>
            </a:r>
            <a:r>
              <a:rPr lang="en-US" sz="2800" b="1" u="sng" dirty="0" err="1" smtClean="0">
                <a:solidFill>
                  <a:srgbClr val="FF0000"/>
                </a:solidFill>
              </a:rPr>
              <a:t>extraordinaria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93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"/>
            <a:ext cx="8839200" cy="6019800"/>
          </a:xfrm>
        </p:spPr>
        <p:txBody>
          <a:bodyPr/>
          <a:lstStyle/>
          <a:p>
            <a:r>
              <a:rPr lang="en-US" sz="2400" dirty="0"/>
              <a:t>An index card, with </a:t>
            </a:r>
            <a:r>
              <a:rPr lang="en-US" sz="2400" dirty="0" smtClean="0"/>
              <a:t>at least 5 </a:t>
            </a:r>
            <a:r>
              <a:rPr lang="en-US" sz="2400" b="1" dirty="0" smtClean="0">
                <a:solidFill>
                  <a:srgbClr val="FF0000"/>
                </a:solidFill>
              </a:rPr>
              <a:t>Spanish </a:t>
            </a:r>
            <a:r>
              <a:rPr lang="en-US" sz="2400" dirty="0"/>
              <a:t>sentences stating: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400" dirty="0"/>
              <a:t> The name of the </a:t>
            </a:r>
            <a:r>
              <a:rPr lang="en-US" sz="2400" dirty="0" smtClean="0"/>
              <a:t>family &amp; if its </a:t>
            </a:r>
            <a:r>
              <a:rPr lang="en-US" sz="2400" dirty="0"/>
              <a:t>a big or small family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400" dirty="0"/>
              <a:t>How many members there are </a:t>
            </a:r>
            <a:r>
              <a:rPr lang="en-US" sz="2400" i="1" dirty="0"/>
              <a:t>(hay) </a:t>
            </a:r>
            <a:r>
              <a:rPr lang="en-US" sz="2400" dirty="0"/>
              <a:t>in the family.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400" dirty="0"/>
              <a:t>Who the members of the family are </a:t>
            </a:r>
            <a:r>
              <a:rPr lang="en-US" sz="2400" i="1" dirty="0"/>
              <a:t>(title &amp; name</a:t>
            </a:r>
            <a:r>
              <a:rPr lang="en-US" sz="2400" i="1" dirty="0" smtClean="0"/>
              <a:t>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400" dirty="0" smtClean="0"/>
              <a:t>Describe </a:t>
            </a:r>
            <a:r>
              <a:rPr lang="en-US" sz="2400" u="sng" dirty="0" smtClean="0"/>
              <a:t>some</a:t>
            </a:r>
            <a:r>
              <a:rPr lang="en-US" sz="2400" dirty="0" smtClean="0"/>
              <a:t> of the family members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   Is </a:t>
            </a:r>
            <a:r>
              <a:rPr lang="en-US" sz="2400" b="1" dirty="0" smtClean="0">
                <a:solidFill>
                  <a:srgbClr val="0000FF"/>
                </a:solidFill>
              </a:rPr>
              <a:t>REQUIRED!!!!</a:t>
            </a:r>
            <a:endParaRPr lang="en-US" sz="24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400" dirty="0"/>
              <a:t> </a:t>
            </a:r>
          </a:p>
          <a:p>
            <a:pPr marL="0" lvl="0" indent="0" algn="ctr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*Use </a:t>
            </a:r>
            <a:r>
              <a:rPr lang="en-US" sz="2400" b="1" dirty="0">
                <a:solidFill>
                  <a:srgbClr val="FF0000"/>
                </a:solidFill>
              </a:rPr>
              <a:t>8 ½ x 11 paper </a:t>
            </a:r>
            <a:r>
              <a:rPr lang="en-US" sz="2400" b="1" dirty="0" smtClean="0">
                <a:solidFill>
                  <a:srgbClr val="FF0000"/>
                </a:solidFill>
              </a:rPr>
              <a:t>ONLY*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/>
              <a:t> 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b="1" dirty="0" smtClean="0"/>
              <a:t>MAKE </a:t>
            </a:r>
            <a:r>
              <a:rPr lang="en-US" sz="2400" b="1" dirty="0"/>
              <a:t>IT BEAUTIFUL, THE MORE CREATIVE THE BETTER!</a:t>
            </a:r>
            <a:endParaRPr lang="en-US" sz="2400" dirty="0"/>
          </a:p>
          <a:p>
            <a:pPr marL="0" indent="0" algn="ctr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DUE </a:t>
            </a:r>
            <a:r>
              <a:rPr lang="en-US" sz="2800" b="1" dirty="0" smtClean="0">
                <a:solidFill>
                  <a:srgbClr val="00B050"/>
                </a:solidFill>
              </a:rPr>
              <a:t>TUESDAY</a:t>
            </a:r>
            <a:r>
              <a:rPr lang="en-US" sz="2800" b="1" dirty="0" smtClean="0">
                <a:solidFill>
                  <a:srgbClr val="00B050"/>
                </a:solidFill>
              </a:rPr>
              <a:t>, </a:t>
            </a:r>
            <a:r>
              <a:rPr lang="en-US" sz="2800" b="1" dirty="0" smtClean="0">
                <a:solidFill>
                  <a:srgbClr val="00B050"/>
                </a:solidFill>
              </a:rPr>
              <a:t>DECEMBER 19</a:t>
            </a:r>
            <a:r>
              <a:rPr lang="en-US" sz="2800" b="1" baseline="30000" dirty="0" smtClean="0">
                <a:solidFill>
                  <a:srgbClr val="00B050"/>
                </a:solidFill>
              </a:rPr>
              <a:t>TH</a:t>
            </a:r>
            <a:r>
              <a:rPr lang="en-US" sz="2800" b="1" dirty="0">
                <a:solidFill>
                  <a:srgbClr val="00B050"/>
                </a:solidFill>
              </a:rPr>
              <a:t>!!!!</a:t>
            </a:r>
            <a:endParaRPr lang="en-US" sz="2800" dirty="0">
              <a:solidFill>
                <a:srgbClr val="00B050"/>
              </a:solidFill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2337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out the names of the members you are going to use on your EXTRAORDINARY family tree project</a:t>
            </a:r>
          </a:p>
          <a:p>
            <a:r>
              <a:rPr lang="en-US" dirty="0" smtClean="0"/>
              <a:t>PROJECT DUE ON TUES. DEC.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7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28166</TotalTime>
  <Words>269</Words>
  <Application>Microsoft Office PowerPoint</Application>
  <PresentationFormat>On-screen Show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Profile</vt:lpstr>
      <vt:lpstr>Me llamo _______           Clase 602  La fecha es el 13 de diciembre del 2017</vt:lpstr>
      <vt:lpstr>El pelo</vt:lpstr>
      <vt:lpstr>Los ojos</vt:lpstr>
      <vt:lpstr>Mini-Proyecto: Una familia extraordinaria</vt:lpstr>
      <vt:lpstr>PowerPoint Presentation</vt:lpstr>
      <vt:lpstr>Tarea # 35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          Clase 601 La fecha es el 6 de febrero del 2014</dc:title>
  <dc:creator>Helen Zumaeta</dc:creator>
  <cp:lastModifiedBy>Helen Zumaeta</cp:lastModifiedBy>
  <cp:revision>41</cp:revision>
  <cp:lastPrinted>2017-01-04T15:08:20Z</cp:lastPrinted>
  <dcterms:created xsi:type="dcterms:W3CDTF">2014-02-06T14:27:53Z</dcterms:created>
  <dcterms:modified xsi:type="dcterms:W3CDTF">2017-12-13T16:15:21Z</dcterms:modified>
</cp:coreProperties>
</file>